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3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</p:sldIdLst>
  <p:sldSz cy="5143500" cx="9144000"/>
  <p:notesSz cx="6858000" cy="9144000"/>
  <p:embeddedFontLst>
    <p:embeddedFont>
      <p:font typeface="Raleway"/>
      <p:regular r:id="rId25"/>
      <p:bold r:id="rId26"/>
      <p:italic r:id="rId27"/>
      <p:boldItalic r:id="rId28"/>
    </p:embeddedFont>
    <p:embeddedFont>
      <p:font typeface="Lato"/>
      <p:regular r:id="rId29"/>
      <p:bold r:id="rId30"/>
      <p:italic r:id="rId31"/>
      <p:boldItalic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Raleway-bold.fntdata"/><Relationship Id="rId25" Type="http://schemas.openxmlformats.org/officeDocument/2006/relationships/font" Target="fonts/Raleway-regular.fntdata"/><Relationship Id="rId28" Type="http://schemas.openxmlformats.org/officeDocument/2006/relationships/font" Target="fonts/Raleway-boldItalic.fntdata"/><Relationship Id="rId27" Type="http://schemas.openxmlformats.org/officeDocument/2006/relationships/font" Target="fonts/Raleway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Lato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Lato-italic.fntdata"/><Relationship Id="rId30" Type="http://schemas.openxmlformats.org/officeDocument/2006/relationships/font" Target="fonts/Lato-bold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32" Type="http://schemas.openxmlformats.org/officeDocument/2006/relationships/font" Target="fonts/Lato-boldItalic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Shape 13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Shape 22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Shape 2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Shape 24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Shape 25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Shape 2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Shape 2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Shape 27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Shape 2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Shape 29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Shape 29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Shape 2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Shape 13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hape 30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Shape 30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Shape 14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Shape 1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Shape 1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Shape 17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Shape 1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Shape 2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Shape 21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729450" y="1322450"/>
            <a:ext cx="3787800" cy="1988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729595" y="3401500"/>
            <a:ext cx="37878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3" name="Shape 1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4" name="Shape 1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Shape 1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Shape 1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2" name="Shape 9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93" name="Shape 9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Shape 9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Shape 95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6" name="Shape 96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97" name="Shape 97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Shape 9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 1">
  <p:cSld name="SECTION_TITLE_AND_DESCRIPTION_1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ide view of hands writing in a notebook at a cafe" id="100" name="Shape 100"/>
          <p:cNvPicPr preferRelativeResize="0"/>
          <p:nvPr/>
        </p:nvPicPr>
        <p:blipFill rotWithShape="1">
          <a:blip r:embed="rId2">
            <a:alphaModFix/>
          </a:blip>
          <a:srcRect b="26446" l="9050" r="54351" t="12064"/>
          <a:stretch/>
        </p:blipFill>
        <p:spPr>
          <a:xfrm>
            <a:off x="1" y="-50"/>
            <a:ext cx="4572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Shape 101"/>
          <p:cNvSpPr/>
          <p:nvPr/>
        </p:nvSpPr>
        <p:spPr>
          <a:xfrm>
            <a:off x="1650" y="0"/>
            <a:ext cx="45687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2" name="Shape 10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03" name="Shape 10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Shape 10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5" name="Shape 105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6" name="Shape 106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7" name="Shape 107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8" name="Shape 108"/>
          <p:cNvSpPr txBox="1"/>
          <p:nvPr>
            <p:ph idx="12" type="sldNum"/>
          </p:nvPr>
        </p:nvSpPr>
        <p:spPr>
          <a:xfrm>
            <a:off x="8536300" y="4749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 1 2">
  <p:cSld name="SECTION_TITLE_AND_DESCRIPTION_1_2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Shape 110"/>
          <p:cNvPicPr preferRelativeResize="0"/>
          <p:nvPr/>
        </p:nvPicPr>
        <p:blipFill rotWithShape="1">
          <a:blip r:embed="rId2">
            <a:alphaModFix/>
          </a:blip>
          <a:srcRect b="0" l="31883" r="25713" t="8096"/>
          <a:stretch/>
        </p:blipFill>
        <p:spPr>
          <a:xfrm>
            <a:off x="0" y="0"/>
            <a:ext cx="45752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Shape 111"/>
          <p:cNvSpPr/>
          <p:nvPr/>
        </p:nvSpPr>
        <p:spPr>
          <a:xfrm>
            <a:off x="-75" y="0"/>
            <a:ext cx="45720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2" name="Shape 11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13" name="Shape 11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Shape 11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5" name="Shape 115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6" name="Shape 116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7" name="Shape 117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8" name="Shape 11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21" name="Shape 12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" name="Shape 123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24" name="Shape 12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Shape 12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6" name="Shape 126"/>
          <p:cNvSpPr txBox="1"/>
          <p:nvPr>
            <p:ph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7" name="Shape 127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Shape 12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 1">
  <p:cSld name="TITLE_1">
    <p:bg>
      <p:bgPr>
        <a:solidFill>
          <a:schemeClr val="lt2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/>
          <p:nvPr>
            <p:ph type="ctrTitle"/>
          </p:nvPr>
        </p:nvSpPr>
        <p:spPr>
          <a:xfrm>
            <a:off x="729450" y="1322450"/>
            <a:ext cx="3787800" cy="1988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" name="Shape 19"/>
          <p:cNvSpPr txBox="1"/>
          <p:nvPr>
            <p:ph idx="1" type="subTitle"/>
          </p:nvPr>
        </p:nvSpPr>
        <p:spPr>
          <a:xfrm>
            <a:off x="729595" y="3401500"/>
            <a:ext cx="37878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0" name="Shape 2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1" name="Shape 21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2" name="Shape 2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Shape 2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" name="Shape 24"/>
          <p:cNvSpPr/>
          <p:nvPr/>
        </p:nvSpPr>
        <p:spPr>
          <a:xfrm>
            <a:off x="0" y="1"/>
            <a:ext cx="9144000" cy="467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Shape 25"/>
          <p:cNvGrpSpPr/>
          <p:nvPr/>
        </p:nvGrpSpPr>
        <p:grpSpPr>
          <a:xfrm>
            <a:off x="5063224" y="1313339"/>
            <a:ext cx="3459829" cy="2670551"/>
            <a:chOff x="3553042" y="1657806"/>
            <a:chExt cx="3461100" cy="2671532"/>
          </a:xfrm>
        </p:grpSpPr>
        <p:sp>
          <p:nvSpPr>
            <p:cNvPr id="26" name="Shape 26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Shape 27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Shape 28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Shape 29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Shape 30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Shape 31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Shape 32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Shape 33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Component Detail" id="34" name="Shape 34"/>
          <p:cNvPicPr preferRelativeResize="0"/>
          <p:nvPr/>
        </p:nvPicPr>
        <p:blipFill rotWithShape="1">
          <a:blip r:embed="rId2">
            <a:alphaModFix/>
          </a:blip>
          <a:srcRect b="25076" l="0" r="0" t="0"/>
          <a:stretch/>
        </p:blipFill>
        <p:spPr>
          <a:xfrm>
            <a:off x="5161725" y="1399791"/>
            <a:ext cx="3262825" cy="183342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Shape 35"/>
          <p:cNvSpPr/>
          <p:nvPr/>
        </p:nvSpPr>
        <p:spPr>
          <a:xfrm flipH="1">
            <a:off x="5156196" y="1401826"/>
            <a:ext cx="3268577" cy="1812993"/>
          </a:xfrm>
          <a:prstGeom prst="rtTriangle">
            <a:avLst/>
          </a:prstGeom>
          <a:solidFill>
            <a:srgbClr val="000000">
              <a:alpha val="3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" name="Shape 36"/>
          <p:cNvGrpSpPr/>
          <p:nvPr/>
        </p:nvGrpSpPr>
        <p:grpSpPr>
          <a:xfrm>
            <a:off x="7666681" y="2077877"/>
            <a:ext cx="1148179" cy="2282764"/>
            <a:chOff x="7666681" y="2077877"/>
            <a:chExt cx="1148179" cy="2282764"/>
          </a:xfrm>
        </p:grpSpPr>
        <p:grpSp>
          <p:nvGrpSpPr>
            <p:cNvPr id="37" name="Shape 37"/>
            <p:cNvGrpSpPr/>
            <p:nvPr/>
          </p:nvGrpSpPr>
          <p:grpSpPr>
            <a:xfrm>
              <a:off x="7666681" y="2077877"/>
              <a:ext cx="1148179" cy="2282764"/>
              <a:chOff x="3983627" y="1676395"/>
              <a:chExt cx="1449538" cy="2881914"/>
            </a:xfrm>
          </p:grpSpPr>
          <p:sp>
            <p:nvSpPr>
              <p:cNvPr id="38" name="Shape 38"/>
              <p:cNvSpPr/>
              <p:nvPr/>
            </p:nvSpPr>
            <p:spPr>
              <a:xfrm rot="-5400000">
                <a:off x="3276827" y="2404608"/>
                <a:ext cx="2860500" cy="1446900"/>
              </a:xfrm>
              <a:prstGeom prst="roundRect">
                <a:avLst>
                  <a:gd fmla="val 4551" name="adj"/>
                </a:avLst>
              </a:pr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Shape 39"/>
              <p:cNvSpPr/>
              <p:nvPr/>
            </p:nvSpPr>
            <p:spPr>
              <a:xfrm rot="-5400000">
                <a:off x="3279465" y="2383195"/>
                <a:ext cx="2860500" cy="1446900"/>
              </a:xfrm>
              <a:prstGeom prst="roundRect">
                <a:avLst>
                  <a:gd fmla="val 4551" name="adj"/>
                </a:avLst>
              </a:prstGeom>
              <a:solidFill>
                <a:srgbClr val="33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" name="Shape 40"/>
              <p:cNvSpPr/>
              <p:nvPr/>
            </p:nvSpPr>
            <p:spPr>
              <a:xfrm>
                <a:off x="4473243" y="4318802"/>
                <a:ext cx="472800" cy="76800"/>
              </a:xfrm>
              <a:prstGeom prst="roundRect">
                <a:avLst>
                  <a:gd fmla="val 50000" name="adj"/>
                </a:avLst>
              </a:prstGeom>
              <a:solidFill>
                <a:srgbClr val="4B4B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descr="Mobile View" id="41" name="Shape 41"/>
            <p:cNvPicPr preferRelativeResize="0"/>
            <p:nvPr/>
          </p:nvPicPr>
          <p:blipFill rotWithShape="1">
            <a:blip r:embed="rId3">
              <a:alphaModFix/>
            </a:blip>
            <a:srcRect b="4371" l="0" r="0" t="4362"/>
            <a:stretch/>
          </p:blipFill>
          <p:spPr>
            <a:xfrm>
              <a:off x="7720839" y="2222723"/>
              <a:ext cx="1037555" cy="183341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" name="Shape 42"/>
            <p:cNvSpPr/>
            <p:nvPr/>
          </p:nvSpPr>
          <p:spPr>
            <a:xfrm flipH="1">
              <a:off x="7722342" y="2222973"/>
              <a:ext cx="1037700" cy="1833000"/>
            </a:xfrm>
            <a:prstGeom prst="rtTriangle">
              <a:avLst/>
            </a:prstGeom>
            <a:solidFill>
              <a:srgbClr val="000000">
                <a:alpha val="30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Shape 4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5" name="Shape 4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Shape 4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Shape 47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Shape 4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1" name="Shape 51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2" name="Shape 5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Shape 5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4" name="Shape 5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5" name="Shape 5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6" name="Shape 5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9" name="Shape 5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0" name="Shape 6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Shape 6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2" name="Shape 62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3" name="Shape 63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4" name="Shape 64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5" name="Shape 6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8" name="Shape 68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9" name="Shape 6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Shape 7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1" name="Shape 71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2" name="Shape 7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 1">
  <p:cSld name="TITLE_ONLY_1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Shape 7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8" name="Shape 78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9" name="Shape 7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Shape 8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1" name="Shape 81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2" name="Shape 82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3" name="Shape 8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Shape 85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86" name="Shape 8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Shape 8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Shape 8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Shape 8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Relationship Id="rId4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jenkins.io/doc/book/pipeline/shared-libraries/" TargetMode="External"/><Relationship Id="rId4" Type="http://schemas.openxmlformats.org/officeDocument/2006/relationships/hyperlink" Target="https://github.com/fabric8io/fabric8-jenkinsfile-library" TargetMode="External"/><Relationship Id="rId5" Type="http://schemas.openxmlformats.org/officeDocument/2006/relationships/image" Target="../media/image2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10.jpg"/><Relationship Id="rId5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jpg"/><Relationship Id="rId4" Type="http://schemas.openxmlformats.org/officeDocument/2006/relationships/image" Target="../media/image14.png"/><Relationship Id="rId5" Type="http://schemas.openxmlformats.org/officeDocument/2006/relationships/image" Target="../media/image19.png"/><Relationship Id="rId6" Type="http://schemas.openxmlformats.org/officeDocument/2006/relationships/image" Target="../media/image22.jpg"/><Relationship Id="rId7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Relationship Id="rId4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/>
          <p:nvPr>
            <p:ph idx="4294967295" type="ctrTitle"/>
          </p:nvPr>
        </p:nvSpPr>
        <p:spPr>
          <a:xfrm>
            <a:off x="729450" y="1322450"/>
            <a:ext cx="3787800" cy="14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Jenkins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Shared Library</a:t>
            </a:r>
            <a:endParaRPr/>
          </a:p>
        </p:txBody>
      </p:sp>
      <p:pic>
        <p:nvPicPr>
          <p:cNvPr id="136" name="Shape 1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06748" y="1262875"/>
            <a:ext cx="3437251" cy="3880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 01/02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2" name="Shape 2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16475" y="864000"/>
            <a:ext cx="3233125" cy="3544676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Shape 233"/>
          <p:cNvSpPr txBox="1"/>
          <p:nvPr/>
        </p:nvSpPr>
        <p:spPr>
          <a:xfrm>
            <a:off x="3687650" y="4724625"/>
            <a:ext cx="2115000" cy="26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jenkins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 txBox="1"/>
          <p:nvPr>
            <p:ph idx="1" type="body"/>
          </p:nvPr>
        </p:nvSpPr>
        <p:spPr>
          <a:xfrm>
            <a:off x="729450" y="3640700"/>
            <a:ext cx="7688700" cy="113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en"/>
              <a:t>Dynamically loaded</a:t>
            </a:r>
            <a:endParaRPr/>
          </a:p>
          <a:p>
            <a:pPr indent="-311150" lvl="0" marL="457200" rtl="0">
              <a:spcBef>
                <a:spcPts val="1000"/>
              </a:spcBef>
              <a:spcAft>
                <a:spcPts val="1000"/>
              </a:spcAft>
              <a:buSzPts val="1300"/>
              <a:buChar char="➔"/>
            </a:pPr>
            <a:r>
              <a:rPr lang="en" sz="1050">
                <a:solidFill>
                  <a:srgbClr val="292B2C"/>
                </a:solidFill>
                <a:highlight>
                  <a:srgbClr val="FFFFFF"/>
                </a:highlight>
              </a:rPr>
              <a:t> You cannot </a:t>
            </a:r>
            <a:r>
              <a:rPr lang="en" sz="950">
                <a:solidFill>
                  <a:srgbClr val="BD4147"/>
                </a:solidFill>
                <a:highlight>
                  <a:srgbClr val="F7F7F9"/>
                </a:highlight>
                <a:latin typeface="Consolas"/>
                <a:ea typeface="Consolas"/>
                <a:cs typeface="Consolas"/>
                <a:sym typeface="Consolas"/>
              </a:rPr>
              <a:t>import</a:t>
            </a:r>
            <a:r>
              <a:rPr lang="en" sz="1050">
                <a:solidFill>
                  <a:srgbClr val="292B2C"/>
                </a:solidFill>
                <a:highlight>
                  <a:srgbClr val="FFFFFF"/>
                </a:highlight>
              </a:rPr>
              <a:t> or otherwise “statically” refer to types from the library</a:t>
            </a:r>
            <a:r>
              <a:rPr lang="en"/>
              <a:t> </a:t>
            </a:r>
            <a:endParaRPr/>
          </a:p>
        </p:txBody>
      </p:sp>
      <p:sp>
        <p:nvSpPr>
          <p:cNvPr id="239" name="Shape 23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@Library</a:t>
            </a:r>
            <a:endParaRPr/>
          </a:p>
        </p:txBody>
      </p:sp>
      <p:sp>
        <p:nvSpPr>
          <p:cNvPr id="240" name="Shape 240"/>
          <p:cNvSpPr txBox="1"/>
          <p:nvPr>
            <p:ph type="title"/>
          </p:nvPr>
        </p:nvSpPr>
        <p:spPr>
          <a:xfrm>
            <a:off x="727650" y="29301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library</a:t>
            </a:r>
            <a:endParaRPr/>
          </a:p>
        </p:txBody>
      </p:sp>
      <p:sp>
        <p:nvSpPr>
          <p:cNvPr id="241" name="Shape 241"/>
          <p:cNvSpPr txBox="1"/>
          <p:nvPr>
            <p:ph idx="1" type="body"/>
          </p:nvPr>
        </p:nvSpPr>
        <p:spPr>
          <a:xfrm>
            <a:off x="727650" y="1989100"/>
            <a:ext cx="7688700" cy="8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en">
                <a:solidFill>
                  <a:srgbClr val="292B2C"/>
                </a:solidFill>
                <a:highlight>
                  <a:srgbClr val="FFFFFF"/>
                </a:highlight>
              </a:rPr>
              <a:t>Libraries are resolved and loaded during </a:t>
            </a:r>
            <a:r>
              <a:rPr i="1" lang="en">
                <a:solidFill>
                  <a:srgbClr val="292B2C"/>
                </a:solidFill>
                <a:highlight>
                  <a:srgbClr val="FFFFFF"/>
                </a:highlight>
              </a:rPr>
              <a:t>compilation</a:t>
            </a:r>
            <a:r>
              <a:rPr lang="en">
                <a:solidFill>
                  <a:srgbClr val="292B2C"/>
                </a:solidFill>
                <a:highlight>
                  <a:srgbClr val="FFFFFF"/>
                </a:highlight>
              </a:rPr>
              <a:t> of the script, before it starts executing</a:t>
            </a:r>
            <a:endParaRPr/>
          </a:p>
          <a:p>
            <a:pPr indent="-311150" lvl="0" marL="457200" rtl="0">
              <a:spcBef>
                <a:spcPts val="1000"/>
              </a:spcBef>
              <a:spcAft>
                <a:spcPts val="1000"/>
              </a:spcAft>
              <a:buSzPts val="1300"/>
              <a:buChar char="➔"/>
            </a:pPr>
            <a:r>
              <a:rPr lang="en"/>
              <a:t>Use  </a:t>
            </a:r>
            <a:r>
              <a:rPr lang="en" sz="950">
                <a:solidFill>
                  <a:srgbClr val="BD4147"/>
                </a:solidFill>
                <a:latin typeface="Consolas"/>
                <a:ea typeface="Consolas"/>
                <a:cs typeface="Consolas"/>
                <a:sym typeface="Consolas"/>
              </a:rPr>
              <a:t>@Library('lib-name@version') _</a:t>
            </a:r>
            <a:r>
              <a:rPr lang="en"/>
              <a:t> if your lib contains only var functions</a:t>
            </a:r>
            <a:endParaRPr/>
          </a:p>
        </p:txBody>
      </p:sp>
      <p:pic>
        <p:nvPicPr>
          <p:cNvPr id="242" name="Shape 2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65725" y="4352451"/>
            <a:ext cx="678275" cy="79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Versions</a:t>
            </a:r>
            <a:endParaRPr/>
          </a:p>
        </p:txBody>
      </p:sp>
      <p:sp>
        <p:nvSpPr>
          <p:cNvPr id="248" name="Shape 248"/>
          <p:cNvSpPr txBox="1"/>
          <p:nvPr>
            <p:ph idx="1" type="body"/>
          </p:nvPr>
        </p:nvSpPr>
        <p:spPr>
          <a:xfrm>
            <a:off x="727650" y="1927800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Courier New"/>
              <a:buChar char="●"/>
            </a:pP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@Library('my-shared-library') _ 			-&gt; default version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Font typeface="Courier New"/>
              <a:buChar char="●"/>
            </a:pP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@Library('my-shared-library@$BRANCH_NAME') _	-&gt; $BRANCH_NAME version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Courier New"/>
              <a:buChar char="●"/>
            </a:pP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library "my-shared-library"				-&gt; default version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Font typeface="Courier New"/>
              <a:buChar char="●"/>
            </a:pP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library "my-shared-library@$BRANCH_NAME"		-&gt; </a:t>
            </a: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$BRANCH_NAME version</a:t>
            </a:r>
            <a:endParaRPr sz="1000">
              <a:solidFill>
                <a:srgbClr val="7711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950">
              <a:solidFill>
                <a:srgbClr val="BD4147"/>
              </a:solidFill>
              <a:highlight>
                <a:srgbClr val="F7F7F9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249" name="Shape 2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9698" y="2834350"/>
            <a:ext cx="5785852" cy="2261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Shape 2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65725" y="4352451"/>
            <a:ext cx="678275" cy="79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 03</a:t>
            </a:r>
            <a:endParaRPr/>
          </a:p>
        </p:txBody>
      </p:sp>
      <p:pic>
        <p:nvPicPr>
          <p:cNvPr id="256" name="Shape 2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16475" y="864000"/>
            <a:ext cx="3233125" cy="3544676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Shape 257"/>
          <p:cNvSpPr txBox="1"/>
          <p:nvPr/>
        </p:nvSpPr>
        <p:spPr>
          <a:xfrm>
            <a:off x="3735725" y="4710875"/>
            <a:ext cx="2568300" cy="5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jenkins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Src/</a:t>
            </a:r>
            <a:endParaRPr/>
          </a:p>
        </p:txBody>
      </p:sp>
      <p:sp>
        <p:nvSpPr>
          <p:cNvPr id="263" name="Shape 263"/>
          <p:cNvSpPr txBox="1"/>
          <p:nvPr>
            <p:ph idx="1" type="body"/>
          </p:nvPr>
        </p:nvSpPr>
        <p:spPr>
          <a:xfrm>
            <a:off x="515025" y="2149600"/>
            <a:ext cx="4024200" cy="289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50">
                <a:solidFill>
                  <a:srgbClr val="0088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package</a:t>
            </a:r>
            <a:r>
              <a:rPr lang="en" sz="950">
                <a:solidFill>
                  <a:srgbClr val="292B2C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org.foo</a:t>
            </a:r>
            <a:br>
              <a:rPr lang="en" sz="950">
                <a:solidFill>
                  <a:srgbClr val="292B2C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b="1" lang="en" sz="950">
                <a:solidFill>
                  <a:srgbClr val="3333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" sz="950">
                <a:solidFill>
                  <a:srgbClr val="292B2C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" sz="950">
                <a:solidFill>
                  <a:srgbClr val="BB006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Utilities</a:t>
            </a:r>
            <a:r>
              <a:rPr lang="en" sz="950">
                <a:solidFill>
                  <a:srgbClr val="292B2C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" sz="950">
                <a:solidFill>
                  <a:srgbClr val="00888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implements</a:t>
            </a:r>
            <a:r>
              <a:rPr lang="en" sz="950">
                <a:solidFill>
                  <a:srgbClr val="292B2C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" sz="950">
                <a:solidFill>
                  <a:srgbClr val="00AA8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Serializable</a:t>
            </a:r>
            <a:r>
              <a:rPr lang="en" sz="950">
                <a:solidFill>
                  <a:srgbClr val="292B2C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br>
              <a:rPr lang="en" sz="950">
                <a:solidFill>
                  <a:srgbClr val="292B2C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950">
                <a:solidFill>
                  <a:srgbClr val="292B2C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b="1" lang="en" sz="950">
                <a:solidFill>
                  <a:srgbClr val="0088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" sz="950">
                <a:solidFill>
                  <a:srgbClr val="292B2C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steps</a:t>
            </a:r>
            <a:br>
              <a:rPr lang="en" sz="950">
                <a:solidFill>
                  <a:srgbClr val="292B2C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950">
                <a:solidFill>
                  <a:srgbClr val="292B2C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b="1" lang="en" sz="950">
                <a:solidFill>
                  <a:srgbClr val="00AA8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Utilities</a:t>
            </a:r>
            <a:r>
              <a:rPr lang="en" sz="950">
                <a:solidFill>
                  <a:srgbClr val="292B2C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(steps) {</a:t>
            </a:r>
            <a:r>
              <a:rPr lang="en" sz="950">
                <a:solidFill>
                  <a:srgbClr val="9955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en" sz="950">
                <a:solidFill>
                  <a:srgbClr val="292B2C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.steps = steps}</a:t>
            </a:r>
            <a:br>
              <a:rPr lang="en" sz="950">
                <a:solidFill>
                  <a:srgbClr val="292B2C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950">
                <a:solidFill>
                  <a:srgbClr val="292B2C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b="1" lang="en" sz="950">
                <a:solidFill>
                  <a:srgbClr val="0088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" sz="950">
                <a:solidFill>
                  <a:srgbClr val="292B2C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" sz="950">
                <a:solidFill>
                  <a:srgbClr val="0066B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mvn</a:t>
            </a:r>
            <a:r>
              <a:rPr lang="en" sz="950">
                <a:solidFill>
                  <a:srgbClr val="292B2C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(args) {</a:t>
            </a:r>
            <a:br>
              <a:rPr lang="en" sz="950">
                <a:solidFill>
                  <a:srgbClr val="292B2C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950">
                <a:solidFill>
                  <a:srgbClr val="292B2C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steps.sh </a:t>
            </a:r>
            <a:r>
              <a:rPr lang="en" sz="950">
                <a:solidFill>
                  <a:srgbClr val="7711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b="1" lang="en" sz="950">
                <a:solidFill>
                  <a:srgbClr val="66666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${</a:t>
            </a:r>
            <a:r>
              <a:rPr lang="en" sz="95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steps.tool </a:t>
            </a:r>
            <a:r>
              <a:rPr lang="en" sz="950">
                <a:solidFill>
                  <a:srgbClr val="7711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</a:t>
            </a:r>
            <a:r>
              <a:rPr lang="en" sz="950">
                <a:solidFill>
                  <a:srgbClr val="DD22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Maven</a:t>
            </a:r>
            <a:r>
              <a:rPr lang="en" sz="950">
                <a:solidFill>
                  <a:srgbClr val="7711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</a:t>
            </a:r>
            <a:r>
              <a:rPr b="1" lang="en" sz="950">
                <a:solidFill>
                  <a:srgbClr val="66666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r>
              <a:rPr lang="en" sz="950">
                <a:solidFill>
                  <a:srgbClr val="DD22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/bin/mvn -o </a:t>
            </a:r>
            <a:r>
              <a:rPr b="1" lang="en" sz="950">
                <a:solidFill>
                  <a:srgbClr val="66666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${</a:t>
            </a:r>
            <a:r>
              <a:rPr lang="en" sz="95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args</a:t>
            </a:r>
            <a:r>
              <a:rPr b="1" lang="en" sz="950">
                <a:solidFill>
                  <a:srgbClr val="66666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r>
              <a:rPr lang="en" sz="950">
                <a:solidFill>
                  <a:srgbClr val="7711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br>
              <a:rPr lang="en" sz="950">
                <a:solidFill>
                  <a:srgbClr val="292B2C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950">
                <a:solidFill>
                  <a:srgbClr val="292B2C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}</a:t>
            </a:r>
            <a:br>
              <a:rPr lang="en" sz="950">
                <a:solidFill>
                  <a:srgbClr val="292B2C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950">
                <a:solidFill>
                  <a:srgbClr val="292B2C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950">
              <a:solidFill>
                <a:srgbClr val="292B2C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950">
                <a:solidFill>
                  <a:srgbClr val="00007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utils = library</a:t>
            </a:r>
            <a:r>
              <a:rPr lang="en" sz="950">
                <a:solidFill>
                  <a:srgbClr val="292B2C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950">
                <a:solidFill>
                  <a:srgbClr val="7711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</a:t>
            </a:r>
            <a:r>
              <a:rPr lang="en" sz="950">
                <a:solidFill>
                  <a:srgbClr val="DD22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utils</a:t>
            </a:r>
            <a:r>
              <a:rPr lang="en" sz="950">
                <a:solidFill>
                  <a:srgbClr val="7711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</a:t>
            </a:r>
            <a:r>
              <a:rPr lang="en" sz="950">
                <a:solidFill>
                  <a:srgbClr val="292B2C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b="1" lang="en" sz="950">
                <a:solidFill>
                  <a:srgbClr val="BB4444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org.foo.Utilities</a:t>
            </a:r>
            <a:br>
              <a:rPr lang="en" sz="950">
                <a:solidFill>
                  <a:srgbClr val="292B2C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950">
                <a:solidFill>
                  <a:srgbClr val="292B2C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node {</a:t>
            </a:r>
            <a:br>
              <a:rPr lang="en" sz="950">
                <a:solidFill>
                  <a:srgbClr val="292B2C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950">
                <a:solidFill>
                  <a:srgbClr val="292B2C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utils.new(this).mvn(</a:t>
            </a:r>
            <a:r>
              <a:rPr lang="en" sz="950">
                <a:solidFill>
                  <a:srgbClr val="7711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</a:t>
            </a:r>
            <a:r>
              <a:rPr lang="en" sz="950">
                <a:solidFill>
                  <a:srgbClr val="DD22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clean package</a:t>
            </a:r>
            <a:r>
              <a:rPr lang="en" sz="950">
                <a:solidFill>
                  <a:srgbClr val="7711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')</a:t>
            </a:r>
            <a:br>
              <a:rPr lang="en" sz="950">
                <a:solidFill>
                  <a:srgbClr val="292B2C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950">
                <a:solidFill>
                  <a:srgbClr val="292B2C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950">
              <a:solidFill>
                <a:srgbClr val="292B2C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Shape 264"/>
          <p:cNvSpPr txBox="1"/>
          <p:nvPr/>
        </p:nvSpPr>
        <p:spPr>
          <a:xfrm>
            <a:off x="5081700" y="2115075"/>
            <a:ext cx="3914400" cy="289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50">
                <a:solidFill>
                  <a:srgbClr val="0088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package</a:t>
            </a:r>
            <a:r>
              <a:rPr lang="en" sz="950">
                <a:solidFill>
                  <a:srgbClr val="292B2C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org.foo</a:t>
            </a:r>
            <a:endParaRPr sz="950">
              <a:solidFill>
                <a:srgbClr val="292B2C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50">
                <a:solidFill>
                  <a:srgbClr val="0088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" sz="950">
                <a:solidFill>
                  <a:srgbClr val="292B2C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" sz="950">
                <a:solidFill>
                  <a:srgbClr val="0066B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mvn</a:t>
            </a:r>
            <a:r>
              <a:rPr lang="en" sz="950">
                <a:solidFill>
                  <a:srgbClr val="292B2C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(args) {</a:t>
            </a:r>
            <a:br>
              <a:rPr lang="en" sz="950">
                <a:solidFill>
                  <a:srgbClr val="292B2C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950">
                <a:solidFill>
                  <a:srgbClr val="292B2C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sh </a:t>
            </a:r>
            <a:r>
              <a:rPr lang="en" sz="950">
                <a:solidFill>
                  <a:srgbClr val="7711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b="1" lang="en" sz="950">
                <a:solidFill>
                  <a:srgbClr val="66666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${</a:t>
            </a:r>
            <a:r>
              <a:rPr lang="en" sz="95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tool </a:t>
            </a:r>
            <a:r>
              <a:rPr lang="en" sz="950">
                <a:solidFill>
                  <a:srgbClr val="7711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</a:t>
            </a:r>
            <a:r>
              <a:rPr lang="en" sz="950">
                <a:solidFill>
                  <a:srgbClr val="DD22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Maven</a:t>
            </a:r>
            <a:r>
              <a:rPr lang="en" sz="950">
                <a:solidFill>
                  <a:srgbClr val="7711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</a:t>
            </a:r>
            <a:r>
              <a:rPr b="1" lang="en" sz="950">
                <a:solidFill>
                  <a:srgbClr val="66666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r>
              <a:rPr lang="en" sz="950">
                <a:solidFill>
                  <a:srgbClr val="DD22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/bin/mvn -o </a:t>
            </a:r>
            <a:r>
              <a:rPr b="1" lang="en" sz="950">
                <a:solidFill>
                  <a:srgbClr val="66666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${</a:t>
            </a:r>
            <a:r>
              <a:rPr lang="en" sz="95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args</a:t>
            </a:r>
            <a:r>
              <a:rPr b="1" lang="en" sz="950">
                <a:solidFill>
                  <a:srgbClr val="66666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r>
              <a:rPr lang="en" sz="950">
                <a:solidFill>
                  <a:srgbClr val="7711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br>
              <a:rPr lang="en" sz="950">
                <a:solidFill>
                  <a:srgbClr val="292B2C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950">
                <a:solidFill>
                  <a:srgbClr val="292B2C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950">
              <a:solidFill>
                <a:srgbClr val="292B2C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solidFill>
                  <a:srgbClr val="00007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utils = library</a:t>
            </a:r>
            <a:r>
              <a:rPr lang="en" sz="950">
                <a:solidFill>
                  <a:srgbClr val="292B2C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950">
                <a:solidFill>
                  <a:srgbClr val="7711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</a:t>
            </a:r>
            <a:r>
              <a:rPr lang="en" sz="950">
                <a:solidFill>
                  <a:srgbClr val="DD22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utils</a:t>
            </a:r>
            <a:r>
              <a:rPr lang="en" sz="950">
                <a:solidFill>
                  <a:srgbClr val="7711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</a:t>
            </a:r>
            <a:r>
              <a:rPr lang="en" sz="950">
                <a:solidFill>
                  <a:srgbClr val="292B2C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b="1" lang="en" sz="950">
                <a:solidFill>
                  <a:srgbClr val="BB4444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org.foo.Utilities</a:t>
            </a:r>
            <a:endParaRPr b="1" sz="950">
              <a:solidFill>
                <a:srgbClr val="BB4444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solidFill>
                  <a:srgbClr val="292B2C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node {</a:t>
            </a:r>
            <a:br>
              <a:rPr lang="en" sz="950">
                <a:solidFill>
                  <a:srgbClr val="292B2C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950">
                <a:solidFill>
                  <a:srgbClr val="292B2C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utils.new().mvn(</a:t>
            </a:r>
            <a:r>
              <a:rPr lang="en" sz="950">
                <a:solidFill>
                  <a:srgbClr val="7711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</a:t>
            </a:r>
            <a:r>
              <a:rPr lang="en" sz="950">
                <a:solidFill>
                  <a:srgbClr val="DD22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clean package</a:t>
            </a:r>
            <a:r>
              <a:rPr lang="en" sz="950">
                <a:solidFill>
                  <a:srgbClr val="7711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')</a:t>
            </a:r>
            <a:br>
              <a:rPr lang="en" sz="950">
                <a:solidFill>
                  <a:srgbClr val="292B2C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950">
                <a:solidFill>
                  <a:srgbClr val="292B2C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b="1" sz="950">
              <a:solidFill>
                <a:srgbClr val="BB4444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5" name="Shape 2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22148" y="4266400"/>
            <a:ext cx="621850" cy="877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 04</a:t>
            </a:r>
            <a:endParaRPr/>
          </a:p>
        </p:txBody>
      </p:sp>
      <p:pic>
        <p:nvPicPr>
          <p:cNvPr id="271" name="Shape 2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16475" y="864000"/>
            <a:ext cx="3233125" cy="3544676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Shape 272"/>
          <p:cNvSpPr txBox="1"/>
          <p:nvPr/>
        </p:nvSpPr>
        <p:spPr>
          <a:xfrm>
            <a:off x="3529725" y="4765825"/>
            <a:ext cx="3488400" cy="5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simple-lib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vars/</a:t>
            </a:r>
            <a:endParaRPr/>
          </a:p>
        </p:txBody>
      </p:sp>
      <p:sp>
        <p:nvSpPr>
          <p:cNvPr id="278" name="Shape 278"/>
          <p:cNvSpPr txBox="1"/>
          <p:nvPr/>
        </p:nvSpPr>
        <p:spPr>
          <a:xfrm>
            <a:off x="906475" y="2176900"/>
            <a:ext cx="3357900" cy="28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solidFill>
                  <a:srgbClr val="292B2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vars/log.groovy</a:t>
            </a:r>
            <a:endParaRPr i="1" sz="1100">
              <a:solidFill>
                <a:srgbClr val="292B2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50">
                <a:solidFill>
                  <a:srgbClr val="008800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" sz="950">
                <a:solidFill>
                  <a:srgbClr val="292B2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" sz="950">
                <a:solidFill>
                  <a:srgbClr val="0066BB"/>
                </a:solidFill>
                <a:latin typeface="Consolas"/>
                <a:ea typeface="Consolas"/>
                <a:cs typeface="Consolas"/>
                <a:sym typeface="Consolas"/>
              </a:rPr>
              <a:t>info</a:t>
            </a:r>
            <a:r>
              <a:rPr lang="en" sz="950">
                <a:solidFill>
                  <a:srgbClr val="292B2C"/>
                </a:solidFill>
                <a:latin typeface="Consolas"/>
                <a:ea typeface="Consolas"/>
                <a:cs typeface="Consolas"/>
                <a:sym typeface="Consolas"/>
              </a:rPr>
              <a:t>(message) {</a:t>
            </a:r>
            <a:br>
              <a:rPr lang="en" sz="950">
                <a:solidFill>
                  <a:srgbClr val="292B2C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950">
                <a:solidFill>
                  <a:srgbClr val="292B2C"/>
                </a:solidFill>
                <a:latin typeface="Consolas"/>
                <a:ea typeface="Consolas"/>
                <a:cs typeface="Consolas"/>
                <a:sym typeface="Consolas"/>
              </a:rPr>
              <a:t>    echo </a:t>
            </a:r>
            <a:r>
              <a:rPr lang="en" sz="950">
                <a:solidFill>
                  <a:srgbClr val="771100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" sz="950">
                <a:solidFill>
                  <a:srgbClr val="DD2200"/>
                </a:solidFill>
                <a:latin typeface="Consolas"/>
                <a:ea typeface="Consolas"/>
                <a:cs typeface="Consolas"/>
                <a:sym typeface="Consolas"/>
              </a:rPr>
              <a:t>INFO: </a:t>
            </a:r>
            <a:r>
              <a:rPr b="1" lang="en" sz="95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${</a:t>
            </a:r>
            <a:r>
              <a:rPr lang="en" sz="950">
                <a:latin typeface="Consolas"/>
                <a:ea typeface="Consolas"/>
                <a:cs typeface="Consolas"/>
                <a:sym typeface="Consolas"/>
              </a:rPr>
              <a:t>message</a:t>
            </a:r>
            <a:r>
              <a:rPr b="1" lang="en" sz="95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r>
              <a:rPr lang="en" sz="950">
                <a:solidFill>
                  <a:srgbClr val="771100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br>
              <a:rPr lang="en" sz="950">
                <a:solidFill>
                  <a:srgbClr val="292B2C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950">
                <a:solidFill>
                  <a:srgbClr val="292B2C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br>
              <a:rPr lang="en" sz="950">
                <a:solidFill>
                  <a:srgbClr val="292B2C"/>
                </a:solidFill>
                <a:latin typeface="Consolas"/>
                <a:ea typeface="Consolas"/>
                <a:cs typeface="Consolas"/>
                <a:sym typeface="Consolas"/>
              </a:rPr>
            </a:br>
            <a:br>
              <a:rPr lang="en" sz="950">
                <a:solidFill>
                  <a:srgbClr val="292B2C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b="1" lang="en" sz="950">
                <a:solidFill>
                  <a:srgbClr val="008800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" sz="950">
                <a:solidFill>
                  <a:srgbClr val="292B2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" sz="950">
                <a:solidFill>
                  <a:srgbClr val="0066BB"/>
                </a:solidFill>
                <a:latin typeface="Consolas"/>
                <a:ea typeface="Consolas"/>
                <a:cs typeface="Consolas"/>
                <a:sym typeface="Consolas"/>
              </a:rPr>
              <a:t>warning</a:t>
            </a:r>
            <a:r>
              <a:rPr lang="en" sz="950">
                <a:solidFill>
                  <a:srgbClr val="292B2C"/>
                </a:solidFill>
                <a:latin typeface="Consolas"/>
                <a:ea typeface="Consolas"/>
                <a:cs typeface="Consolas"/>
                <a:sym typeface="Consolas"/>
              </a:rPr>
              <a:t>(message) {</a:t>
            </a:r>
            <a:br>
              <a:rPr lang="en" sz="950">
                <a:solidFill>
                  <a:srgbClr val="292B2C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950">
                <a:solidFill>
                  <a:srgbClr val="292B2C"/>
                </a:solidFill>
                <a:latin typeface="Consolas"/>
                <a:ea typeface="Consolas"/>
                <a:cs typeface="Consolas"/>
                <a:sym typeface="Consolas"/>
              </a:rPr>
              <a:t>    echo </a:t>
            </a:r>
            <a:r>
              <a:rPr lang="en" sz="950">
                <a:solidFill>
                  <a:srgbClr val="771100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" sz="950">
                <a:solidFill>
                  <a:srgbClr val="DD2200"/>
                </a:solidFill>
                <a:latin typeface="Consolas"/>
                <a:ea typeface="Consolas"/>
                <a:cs typeface="Consolas"/>
                <a:sym typeface="Consolas"/>
              </a:rPr>
              <a:t>WARNING: </a:t>
            </a:r>
            <a:r>
              <a:rPr b="1" lang="en" sz="95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${</a:t>
            </a:r>
            <a:r>
              <a:rPr lang="en" sz="950">
                <a:latin typeface="Consolas"/>
                <a:ea typeface="Consolas"/>
                <a:cs typeface="Consolas"/>
                <a:sym typeface="Consolas"/>
              </a:rPr>
              <a:t>message</a:t>
            </a:r>
            <a:r>
              <a:rPr b="1" lang="en" sz="95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r>
              <a:rPr lang="en" sz="950">
                <a:solidFill>
                  <a:srgbClr val="771100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br>
              <a:rPr lang="en" sz="950">
                <a:solidFill>
                  <a:srgbClr val="292B2C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950">
                <a:solidFill>
                  <a:srgbClr val="292B2C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950">
              <a:solidFill>
                <a:srgbClr val="292B2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Shape 279"/>
          <p:cNvSpPr txBox="1"/>
          <p:nvPr/>
        </p:nvSpPr>
        <p:spPr>
          <a:xfrm>
            <a:off x="5280850" y="4291975"/>
            <a:ext cx="3955500" cy="46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Shape 280"/>
          <p:cNvSpPr txBox="1"/>
          <p:nvPr/>
        </p:nvSpPr>
        <p:spPr>
          <a:xfrm>
            <a:off x="302150" y="4470525"/>
            <a:ext cx="85908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Multiple functions in one file</a:t>
            </a:r>
            <a:endParaRPr/>
          </a:p>
        </p:txBody>
      </p:sp>
      <p:pic>
        <p:nvPicPr>
          <p:cNvPr id="281" name="Shape 2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22148" y="4266400"/>
            <a:ext cx="621850" cy="877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 05</a:t>
            </a:r>
            <a:endParaRPr/>
          </a:p>
        </p:txBody>
      </p:sp>
      <p:pic>
        <p:nvPicPr>
          <p:cNvPr id="287" name="Shape 2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16475" y="864000"/>
            <a:ext cx="3233125" cy="3544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Shape 292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 06</a:t>
            </a:r>
            <a:endParaRPr/>
          </a:p>
        </p:txBody>
      </p:sp>
      <p:pic>
        <p:nvPicPr>
          <p:cNvPr id="293" name="Shape 2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16475" y="864000"/>
            <a:ext cx="3233125" cy="3544676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Shape 294"/>
          <p:cNvSpPr txBox="1"/>
          <p:nvPr/>
        </p:nvSpPr>
        <p:spPr>
          <a:xfrm>
            <a:off x="3916150" y="4745225"/>
            <a:ext cx="1078200" cy="3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temp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Shape 29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300" name="Shape 300"/>
          <p:cNvSpPr txBox="1"/>
          <p:nvPr>
            <p:ph idx="1" type="body"/>
          </p:nvPr>
        </p:nvSpPr>
        <p:spPr>
          <a:xfrm>
            <a:off x="727650" y="1989100"/>
            <a:ext cx="7688700" cy="22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en">
                <a:solidFill>
                  <a:srgbClr val="292B2C"/>
                </a:solidFill>
                <a:highlight>
                  <a:srgbClr val="FFFFFF"/>
                </a:highlight>
              </a:rPr>
              <a:t>Not a silver bullet</a:t>
            </a:r>
            <a:endParaRPr>
              <a:solidFill>
                <a:srgbClr val="292B2C"/>
              </a:solidFill>
              <a:highlight>
                <a:srgbClr val="FFFFFF"/>
              </a:highlight>
            </a:endParaRPr>
          </a:p>
          <a:p>
            <a:pPr indent="-311150" lvl="0" marL="457200" rtl="0">
              <a:spcBef>
                <a:spcPts val="1000"/>
              </a:spcBef>
              <a:spcAft>
                <a:spcPts val="0"/>
              </a:spcAft>
              <a:buClr>
                <a:srgbClr val="292B2C"/>
              </a:buClr>
              <a:buSzPts val="1300"/>
              <a:buChar char="➔"/>
            </a:pPr>
            <a:r>
              <a:rPr lang="en">
                <a:solidFill>
                  <a:srgbClr val="292B2C"/>
                </a:solidFill>
                <a:highlight>
                  <a:srgbClr val="FFFFFF"/>
                </a:highlight>
              </a:rPr>
              <a:t>Some features works strange</a:t>
            </a:r>
            <a:endParaRPr>
              <a:solidFill>
                <a:srgbClr val="292B2C"/>
              </a:solidFill>
              <a:highlight>
                <a:srgbClr val="FFFFFF"/>
              </a:highlight>
            </a:endParaRPr>
          </a:p>
          <a:p>
            <a:pPr indent="-311150" lvl="0" marL="457200" rtl="0">
              <a:spcBef>
                <a:spcPts val="1000"/>
              </a:spcBef>
              <a:spcAft>
                <a:spcPts val="0"/>
              </a:spcAft>
              <a:buClr>
                <a:srgbClr val="292B2C"/>
              </a:buClr>
              <a:buSzPts val="1300"/>
              <a:buChar char="➔"/>
            </a:pPr>
            <a:r>
              <a:rPr lang="en">
                <a:solidFill>
                  <a:srgbClr val="292B2C"/>
                </a:solidFill>
                <a:highlight>
                  <a:srgbClr val="FFFFFF"/>
                </a:highlight>
              </a:rPr>
              <a:t>Hard to debug if you do not have groovy sdk</a:t>
            </a:r>
            <a:endParaRPr>
              <a:solidFill>
                <a:srgbClr val="292B2C"/>
              </a:solidFill>
              <a:highlight>
                <a:srgbClr val="FFFFFF"/>
              </a:highlight>
            </a:endParaRPr>
          </a:p>
          <a:p>
            <a:pPr indent="-311150" lvl="0" marL="457200" rtl="0">
              <a:spcBef>
                <a:spcPts val="1000"/>
              </a:spcBef>
              <a:spcAft>
                <a:spcPts val="0"/>
              </a:spcAft>
              <a:buClr>
                <a:srgbClr val="292B2C"/>
              </a:buClr>
              <a:buSzPts val="1300"/>
              <a:buChar char="➔"/>
            </a:pPr>
            <a:r>
              <a:rPr lang="en">
                <a:solidFill>
                  <a:srgbClr val="292B2C"/>
                </a:solidFill>
                <a:highlight>
                  <a:srgbClr val="FFFFFF"/>
                </a:highlight>
              </a:rPr>
              <a:t>You can cover such libs with tests(even with integration tests)</a:t>
            </a:r>
            <a:endParaRPr>
              <a:solidFill>
                <a:srgbClr val="292B2C"/>
              </a:solidFill>
              <a:highlight>
                <a:srgbClr val="FFFFFF"/>
              </a:highlight>
            </a:endParaRPr>
          </a:p>
          <a:p>
            <a:pPr indent="-311150" lvl="0" marL="457200" rtl="0">
              <a:spcBef>
                <a:spcPts val="1000"/>
              </a:spcBef>
              <a:spcAft>
                <a:spcPts val="0"/>
              </a:spcAft>
              <a:buClr>
                <a:srgbClr val="292B2C"/>
              </a:buClr>
              <a:buSzPts val="1300"/>
              <a:buChar char="➔"/>
            </a:pPr>
            <a:r>
              <a:rPr lang="en">
                <a:solidFill>
                  <a:srgbClr val="292B2C"/>
                </a:solidFill>
                <a:highlight>
                  <a:srgbClr val="FFFFFF"/>
                </a:highlight>
              </a:rPr>
              <a:t>This is not actually a Groovy and as a result we do not have access to some cool Groovy features</a:t>
            </a:r>
            <a:endParaRPr>
              <a:solidFill>
                <a:srgbClr val="292B2C"/>
              </a:solidFill>
              <a:highlight>
                <a:srgbClr val="FFFFFF"/>
              </a:highlight>
            </a:endParaRPr>
          </a:p>
          <a:p>
            <a:pPr indent="-311150" lvl="0" marL="457200" rtl="0">
              <a:spcBef>
                <a:spcPts val="1000"/>
              </a:spcBef>
              <a:spcAft>
                <a:spcPts val="0"/>
              </a:spcAft>
              <a:buClr>
                <a:srgbClr val="292B2C"/>
              </a:buClr>
              <a:buSzPts val="1300"/>
              <a:buChar char="➔"/>
            </a:pPr>
            <a:r>
              <a:rPr lang="en">
                <a:solidFill>
                  <a:srgbClr val="292B2C"/>
                </a:solidFill>
                <a:highlight>
                  <a:srgbClr val="FFFFFF"/>
                </a:highlight>
              </a:rPr>
              <a:t>But you can inject external libs and code via </a:t>
            </a:r>
            <a:r>
              <a:rPr lang="en" sz="950">
                <a:solidFill>
                  <a:srgbClr val="00007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@Grab</a:t>
            </a:r>
            <a:r>
              <a:rPr lang="en" sz="950">
                <a:solidFill>
                  <a:srgbClr val="292B2C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950">
                <a:solidFill>
                  <a:srgbClr val="7711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</a:t>
            </a:r>
            <a:r>
              <a:rPr lang="en" sz="950">
                <a:solidFill>
                  <a:srgbClr val="DD22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groupId:artifactId:version</a:t>
            </a:r>
            <a:r>
              <a:rPr lang="en" sz="950">
                <a:solidFill>
                  <a:srgbClr val="7711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</a:t>
            </a:r>
            <a:r>
              <a:rPr lang="en" sz="950">
                <a:solidFill>
                  <a:srgbClr val="292B2C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950">
              <a:solidFill>
                <a:srgbClr val="292B2C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>
              <a:solidFill>
                <a:srgbClr val="292B2C"/>
              </a:solidFill>
              <a:highlight>
                <a:srgbClr val="FFFFFF"/>
              </a:highlight>
            </a:endParaRPr>
          </a:p>
        </p:txBody>
      </p:sp>
      <p:pic>
        <p:nvPicPr>
          <p:cNvPr id="301" name="Shape 3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29851" y="4354750"/>
            <a:ext cx="814149" cy="788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 txBox="1"/>
          <p:nvPr>
            <p:ph type="title"/>
          </p:nvPr>
        </p:nvSpPr>
        <p:spPr>
          <a:xfrm>
            <a:off x="761675" y="1348050"/>
            <a:ext cx="33009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Before Jenkins 2</a:t>
            </a:r>
            <a:endParaRPr b="0"/>
          </a:p>
        </p:txBody>
      </p:sp>
      <p:sp>
        <p:nvSpPr>
          <p:cNvPr id="142" name="Shape 142"/>
          <p:cNvSpPr txBox="1"/>
          <p:nvPr>
            <p:ph idx="1" type="subTitle"/>
          </p:nvPr>
        </p:nvSpPr>
        <p:spPr>
          <a:xfrm>
            <a:off x="761675" y="2013450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300"/>
              <a:t>Manually configure job via jenkins UI (Freestyle job)</a:t>
            </a:r>
            <a:endParaRPr sz="1300"/>
          </a:p>
        </p:txBody>
      </p:sp>
      <p:pic>
        <p:nvPicPr>
          <p:cNvPr id="143" name="Shape 1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9425" y="241700"/>
            <a:ext cx="4021101" cy="3741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Shape 1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42947" y="4010425"/>
            <a:ext cx="801049" cy="113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Shape 30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307" name="Shape 30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https://jenkins.io/doc/book/pipeline/shared-libraries/</a:t>
            </a:r>
            <a:endParaRPr>
              <a:solidFill>
                <a:schemeClr val="accent5"/>
              </a:solidFill>
            </a:endParaRPr>
          </a:p>
          <a:p>
            <a:pPr indent="0" lvl="0" marL="0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https://github.com/fabric8io/fabric8-jenkinsfile-library</a:t>
            </a:r>
            <a:endParaRPr>
              <a:solidFill>
                <a:schemeClr val="accent5"/>
              </a:solidFill>
            </a:endParaRPr>
          </a:p>
          <a:p>
            <a:pPr indent="0" lvl="0" mar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">
                <a:solidFill>
                  <a:schemeClr val="accent5"/>
                </a:solidFill>
              </a:rPr>
              <a:t>https://github.com/fabric8io/fabric8-pipeline-library</a:t>
            </a:r>
            <a:endParaRPr>
              <a:solidFill>
                <a:schemeClr val="accent5"/>
              </a:solidFill>
            </a:endParaRPr>
          </a:p>
        </p:txBody>
      </p:sp>
      <p:pic>
        <p:nvPicPr>
          <p:cNvPr id="308" name="Shape 30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63250" y="899600"/>
            <a:ext cx="2454724" cy="3550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/>
          <p:nvPr>
            <p:ph idx="1" type="body"/>
          </p:nvPr>
        </p:nvSpPr>
        <p:spPr>
          <a:xfrm>
            <a:off x="727650" y="3791775"/>
            <a:ext cx="7688700" cy="113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en"/>
              <a:t>Hard to automate job recreation</a:t>
            </a:r>
            <a:endParaRPr/>
          </a:p>
          <a:p>
            <a:pPr indent="-311150" lvl="0" marL="457200" rtl="0">
              <a:spcBef>
                <a:spcPts val="1000"/>
              </a:spcBef>
              <a:spcAft>
                <a:spcPts val="1000"/>
              </a:spcAft>
              <a:buSzPts val="1300"/>
              <a:buChar char="➔"/>
            </a:pPr>
            <a:r>
              <a:rPr lang="en"/>
              <a:t>Bash scripting</a:t>
            </a:r>
            <a:endParaRPr/>
          </a:p>
        </p:txBody>
      </p:sp>
      <p:sp>
        <p:nvSpPr>
          <p:cNvPr id="150" name="Shape 15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Pluses</a:t>
            </a:r>
            <a:endParaRPr/>
          </a:p>
        </p:txBody>
      </p:sp>
      <p:sp>
        <p:nvSpPr>
          <p:cNvPr id="151" name="Shape 151"/>
          <p:cNvSpPr txBox="1"/>
          <p:nvPr>
            <p:ph type="title"/>
          </p:nvPr>
        </p:nvSpPr>
        <p:spPr>
          <a:xfrm>
            <a:off x="727650" y="32565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Minuses</a:t>
            </a:r>
            <a:endParaRPr/>
          </a:p>
        </p:txBody>
      </p:sp>
      <p:sp>
        <p:nvSpPr>
          <p:cNvPr id="152" name="Shape 152"/>
          <p:cNvSpPr txBox="1"/>
          <p:nvPr>
            <p:ph idx="1" type="body"/>
          </p:nvPr>
        </p:nvSpPr>
        <p:spPr>
          <a:xfrm>
            <a:off x="727650" y="1989100"/>
            <a:ext cx="7688700" cy="113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en"/>
              <a:t>Easy to create for everybody(dev, qa, manager)</a:t>
            </a:r>
            <a:endParaRPr/>
          </a:p>
          <a:p>
            <a:pPr indent="-311150" lvl="0" marL="457200" rtl="0">
              <a:spcBef>
                <a:spcPts val="1000"/>
              </a:spcBef>
              <a:spcAft>
                <a:spcPts val="0"/>
              </a:spcAft>
              <a:buSzPts val="1300"/>
              <a:buChar char="➔"/>
            </a:pPr>
            <a:r>
              <a:rPr lang="en"/>
              <a:t>Easy to add changes any time</a:t>
            </a:r>
            <a:endParaRPr/>
          </a:p>
          <a:p>
            <a:pPr indent="-311150" lvl="0" marL="457200" rtl="0">
              <a:spcBef>
                <a:spcPts val="1000"/>
              </a:spcBef>
              <a:spcAft>
                <a:spcPts val="1000"/>
              </a:spcAft>
              <a:buSzPts val="1300"/>
              <a:buChar char="➔"/>
            </a:pPr>
            <a:r>
              <a:rPr lang="en"/>
              <a:t>In almost all cases each available component accessible from UI should work as described in docs</a:t>
            </a:r>
            <a:endParaRPr/>
          </a:p>
        </p:txBody>
      </p:sp>
      <p:pic>
        <p:nvPicPr>
          <p:cNvPr id="153" name="Shape 1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42947" y="4010425"/>
            <a:ext cx="801049" cy="113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Jenkins 2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Pipelines</a:t>
            </a:r>
            <a:endParaRPr/>
          </a:p>
        </p:txBody>
      </p:sp>
      <p:pic>
        <p:nvPicPr>
          <p:cNvPr id="159" name="Shape 1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92400" y="351975"/>
            <a:ext cx="4551599" cy="1031325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Shape 160"/>
          <p:cNvSpPr txBox="1"/>
          <p:nvPr/>
        </p:nvSpPr>
        <p:spPr>
          <a:xfrm>
            <a:off x="4923075" y="1616525"/>
            <a:ext cx="4063200" cy="33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solidFill>
                  <a:srgbClr val="292B2C"/>
                </a:solidFill>
                <a:latin typeface="Consolas"/>
                <a:ea typeface="Consolas"/>
                <a:cs typeface="Consolas"/>
                <a:sym typeface="Consolas"/>
              </a:rPr>
              <a:t>pipeline {</a:t>
            </a:r>
            <a:br>
              <a:rPr lang="en" sz="950">
                <a:solidFill>
                  <a:srgbClr val="292B2C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950">
                <a:solidFill>
                  <a:srgbClr val="292B2C"/>
                </a:solidFill>
                <a:latin typeface="Consolas"/>
                <a:ea typeface="Consolas"/>
                <a:cs typeface="Consolas"/>
                <a:sym typeface="Consolas"/>
              </a:rPr>
              <a:t>    agent any</a:t>
            </a:r>
            <a:br>
              <a:rPr lang="en" sz="950">
                <a:solidFill>
                  <a:srgbClr val="292B2C"/>
                </a:solidFill>
                <a:latin typeface="Consolas"/>
                <a:ea typeface="Consolas"/>
                <a:cs typeface="Consolas"/>
                <a:sym typeface="Consolas"/>
              </a:rPr>
            </a:br>
            <a:br>
              <a:rPr lang="en" sz="950">
                <a:solidFill>
                  <a:srgbClr val="292B2C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950">
                <a:solidFill>
                  <a:srgbClr val="292B2C"/>
                </a:solidFill>
                <a:latin typeface="Consolas"/>
                <a:ea typeface="Consolas"/>
                <a:cs typeface="Consolas"/>
                <a:sym typeface="Consolas"/>
              </a:rPr>
              <a:t>    stages {</a:t>
            </a:r>
            <a:br>
              <a:rPr lang="en" sz="950">
                <a:solidFill>
                  <a:srgbClr val="292B2C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950">
                <a:solidFill>
                  <a:srgbClr val="292B2C"/>
                </a:solidFill>
                <a:latin typeface="Consolas"/>
                <a:ea typeface="Consolas"/>
                <a:cs typeface="Consolas"/>
                <a:sym typeface="Consolas"/>
              </a:rPr>
              <a:t>        stage(</a:t>
            </a:r>
            <a:r>
              <a:rPr lang="en" sz="950">
                <a:solidFill>
                  <a:srgbClr val="771100"/>
                </a:solidFill>
                <a:latin typeface="Consolas"/>
                <a:ea typeface="Consolas"/>
                <a:cs typeface="Consolas"/>
                <a:sym typeface="Consolas"/>
              </a:rPr>
              <a:t>'</a:t>
            </a:r>
            <a:r>
              <a:rPr lang="en" sz="950">
                <a:solidFill>
                  <a:srgbClr val="DD2200"/>
                </a:solidFill>
                <a:latin typeface="Consolas"/>
                <a:ea typeface="Consolas"/>
                <a:cs typeface="Consolas"/>
                <a:sym typeface="Consolas"/>
              </a:rPr>
              <a:t>Build</a:t>
            </a:r>
            <a:r>
              <a:rPr lang="en" sz="950">
                <a:solidFill>
                  <a:srgbClr val="771100"/>
                </a:solidFill>
                <a:latin typeface="Consolas"/>
                <a:ea typeface="Consolas"/>
                <a:cs typeface="Consolas"/>
                <a:sym typeface="Consolas"/>
              </a:rPr>
              <a:t>'</a:t>
            </a:r>
            <a:r>
              <a:rPr lang="en" sz="950">
                <a:solidFill>
                  <a:srgbClr val="292B2C"/>
                </a:solidFill>
                <a:latin typeface="Consolas"/>
                <a:ea typeface="Consolas"/>
                <a:cs typeface="Consolas"/>
                <a:sym typeface="Consolas"/>
              </a:rPr>
              <a:t>) {</a:t>
            </a:r>
            <a:br>
              <a:rPr lang="en" sz="950">
                <a:solidFill>
                  <a:srgbClr val="292B2C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950">
                <a:solidFill>
                  <a:srgbClr val="292B2C"/>
                </a:solidFill>
                <a:latin typeface="Consolas"/>
                <a:ea typeface="Consolas"/>
                <a:cs typeface="Consolas"/>
                <a:sym typeface="Consolas"/>
              </a:rPr>
              <a:t>            steps {</a:t>
            </a:r>
            <a:br>
              <a:rPr lang="en" sz="950">
                <a:solidFill>
                  <a:srgbClr val="292B2C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950">
                <a:solidFill>
                  <a:srgbClr val="292B2C"/>
                </a:solidFill>
                <a:latin typeface="Consolas"/>
                <a:ea typeface="Consolas"/>
                <a:cs typeface="Consolas"/>
                <a:sym typeface="Consolas"/>
              </a:rPr>
              <a:t>                echo </a:t>
            </a:r>
            <a:r>
              <a:rPr lang="en" sz="950">
                <a:solidFill>
                  <a:srgbClr val="771100"/>
                </a:solidFill>
                <a:latin typeface="Consolas"/>
                <a:ea typeface="Consolas"/>
                <a:cs typeface="Consolas"/>
                <a:sym typeface="Consolas"/>
              </a:rPr>
              <a:t>'</a:t>
            </a:r>
            <a:r>
              <a:rPr lang="en" sz="950">
                <a:solidFill>
                  <a:srgbClr val="DD2200"/>
                </a:solidFill>
                <a:latin typeface="Consolas"/>
                <a:ea typeface="Consolas"/>
                <a:cs typeface="Consolas"/>
                <a:sym typeface="Consolas"/>
              </a:rPr>
              <a:t>Building..</a:t>
            </a:r>
            <a:r>
              <a:rPr lang="en" sz="950">
                <a:solidFill>
                  <a:srgbClr val="771100"/>
                </a:solidFill>
                <a:latin typeface="Consolas"/>
                <a:ea typeface="Consolas"/>
                <a:cs typeface="Consolas"/>
                <a:sym typeface="Consolas"/>
              </a:rPr>
              <a:t>'</a:t>
            </a:r>
            <a:br>
              <a:rPr lang="en" sz="950">
                <a:solidFill>
                  <a:srgbClr val="292B2C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950">
                <a:solidFill>
                  <a:srgbClr val="292B2C"/>
                </a:solidFill>
                <a:latin typeface="Consolas"/>
                <a:ea typeface="Consolas"/>
                <a:cs typeface="Consolas"/>
                <a:sym typeface="Consolas"/>
              </a:rPr>
              <a:t>            }</a:t>
            </a:r>
            <a:br>
              <a:rPr lang="en" sz="950">
                <a:solidFill>
                  <a:srgbClr val="292B2C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950">
                <a:solidFill>
                  <a:srgbClr val="292B2C"/>
                </a:solidFill>
                <a:latin typeface="Consolas"/>
                <a:ea typeface="Consolas"/>
                <a:cs typeface="Consolas"/>
                <a:sym typeface="Consolas"/>
              </a:rPr>
              <a:t>        }</a:t>
            </a:r>
            <a:br>
              <a:rPr lang="en" sz="950">
                <a:solidFill>
                  <a:srgbClr val="292B2C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950">
                <a:solidFill>
                  <a:srgbClr val="292B2C"/>
                </a:solidFill>
                <a:latin typeface="Consolas"/>
                <a:ea typeface="Consolas"/>
                <a:cs typeface="Consolas"/>
                <a:sym typeface="Consolas"/>
              </a:rPr>
              <a:t>        stage(</a:t>
            </a:r>
            <a:r>
              <a:rPr lang="en" sz="950">
                <a:solidFill>
                  <a:srgbClr val="771100"/>
                </a:solidFill>
                <a:latin typeface="Consolas"/>
                <a:ea typeface="Consolas"/>
                <a:cs typeface="Consolas"/>
                <a:sym typeface="Consolas"/>
              </a:rPr>
              <a:t>'</a:t>
            </a:r>
            <a:r>
              <a:rPr lang="en" sz="950">
                <a:solidFill>
                  <a:srgbClr val="DD2200"/>
                </a:solidFill>
                <a:latin typeface="Consolas"/>
                <a:ea typeface="Consolas"/>
                <a:cs typeface="Consolas"/>
                <a:sym typeface="Consolas"/>
              </a:rPr>
              <a:t>Test</a:t>
            </a:r>
            <a:r>
              <a:rPr lang="en" sz="950">
                <a:solidFill>
                  <a:srgbClr val="771100"/>
                </a:solidFill>
                <a:latin typeface="Consolas"/>
                <a:ea typeface="Consolas"/>
                <a:cs typeface="Consolas"/>
                <a:sym typeface="Consolas"/>
              </a:rPr>
              <a:t>'</a:t>
            </a:r>
            <a:r>
              <a:rPr lang="en" sz="950">
                <a:solidFill>
                  <a:srgbClr val="292B2C"/>
                </a:solidFill>
                <a:latin typeface="Consolas"/>
                <a:ea typeface="Consolas"/>
                <a:cs typeface="Consolas"/>
                <a:sym typeface="Consolas"/>
              </a:rPr>
              <a:t>) {</a:t>
            </a:r>
            <a:br>
              <a:rPr lang="en" sz="950">
                <a:solidFill>
                  <a:srgbClr val="292B2C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950">
                <a:solidFill>
                  <a:srgbClr val="292B2C"/>
                </a:solidFill>
                <a:latin typeface="Consolas"/>
                <a:ea typeface="Consolas"/>
                <a:cs typeface="Consolas"/>
                <a:sym typeface="Consolas"/>
              </a:rPr>
              <a:t>            steps {</a:t>
            </a:r>
            <a:br>
              <a:rPr lang="en" sz="950">
                <a:solidFill>
                  <a:srgbClr val="292B2C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950">
                <a:solidFill>
                  <a:srgbClr val="292B2C"/>
                </a:solidFill>
                <a:latin typeface="Consolas"/>
                <a:ea typeface="Consolas"/>
                <a:cs typeface="Consolas"/>
                <a:sym typeface="Consolas"/>
              </a:rPr>
              <a:t>                echo </a:t>
            </a:r>
            <a:r>
              <a:rPr lang="en" sz="950">
                <a:solidFill>
                  <a:srgbClr val="771100"/>
                </a:solidFill>
                <a:latin typeface="Consolas"/>
                <a:ea typeface="Consolas"/>
                <a:cs typeface="Consolas"/>
                <a:sym typeface="Consolas"/>
              </a:rPr>
              <a:t>'</a:t>
            </a:r>
            <a:r>
              <a:rPr lang="en" sz="950">
                <a:solidFill>
                  <a:srgbClr val="DD2200"/>
                </a:solidFill>
                <a:latin typeface="Consolas"/>
                <a:ea typeface="Consolas"/>
                <a:cs typeface="Consolas"/>
                <a:sym typeface="Consolas"/>
              </a:rPr>
              <a:t>Testing..</a:t>
            </a:r>
            <a:r>
              <a:rPr lang="en" sz="950">
                <a:solidFill>
                  <a:srgbClr val="771100"/>
                </a:solidFill>
                <a:latin typeface="Consolas"/>
                <a:ea typeface="Consolas"/>
                <a:cs typeface="Consolas"/>
                <a:sym typeface="Consolas"/>
              </a:rPr>
              <a:t>'</a:t>
            </a:r>
            <a:br>
              <a:rPr lang="en" sz="950">
                <a:solidFill>
                  <a:srgbClr val="292B2C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950">
                <a:solidFill>
                  <a:srgbClr val="292B2C"/>
                </a:solidFill>
                <a:latin typeface="Consolas"/>
                <a:ea typeface="Consolas"/>
                <a:cs typeface="Consolas"/>
                <a:sym typeface="Consolas"/>
              </a:rPr>
              <a:t>            }</a:t>
            </a:r>
            <a:br>
              <a:rPr lang="en" sz="950">
                <a:solidFill>
                  <a:srgbClr val="292B2C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950">
                <a:solidFill>
                  <a:srgbClr val="292B2C"/>
                </a:solidFill>
                <a:latin typeface="Consolas"/>
                <a:ea typeface="Consolas"/>
                <a:cs typeface="Consolas"/>
                <a:sym typeface="Consolas"/>
              </a:rPr>
              <a:t>        }</a:t>
            </a:r>
            <a:br>
              <a:rPr lang="en" sz="950">
                <a:solidFill>
                  <a:srgbClr val="292B2C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950">
                <a:solidFill>
                  <a:srgbClr val="292B2C"/>
                </a:solidFill>
                <a:latin typeface="Consolas"/>
                <a:ea typeface="Consolas"/>
                <a:cs typeface="Consolas"/>
                <a:sym typeface="Consolas"/>
              </a:rPr>
              <a:t>        stage(</a:t>
            </a:r>
            <a:r>
              <a:rPr lang="en" sz="950">
                <a:solidFill>
                  <a:srgbClr val="771100"/>
                </a:solidFill>
                <a:latin typeface="Consolas"/>
                <a:ea typeface="Consolas"/>
                <a:cs typeface="Consolas"/>
                <a:sym typeface="Consolas"/>
              </a:rPr>
              <a:t>'</a:t>
            </a:r>
            <a:r>
              <a:rPr lang="en" sz="950">
                <a:solidFill>
                  <a:srgbClr val="DD2200"/>
                </a:solidFill>
                <a:latin typeface="Consolas"/>
                <a:ea typeface="Consolas"/>
                <a:cs typeface="Consolas"/>
                <a:sym typeface="Consolas"/>
              </a:rPr>
              <a:t>Deploy</a:t>
            </a:r>
            <a:r>
              <a:rPr lang="en" sz="950">
                <a:solidFill>
                  <a:srgbClr val="771100"/>
                </a:solidFill>
                <a:latin typeface="Consolas"/>
                <a:ea typeface="Consolas"/>
                <a:cs typeface="Consolas"/>
                <a:sym typeface="Consolas"/>
              </a:rPr>
              <a:t>'</a:t>
            </a:r>
            <a:r>
              <a:rPr lang="en" sz="950">
                <a:solidFill>
                  <a:srgbClr val="292B2C"/>
                </a:solidFill>
                <a:latin typeface="Consolas"/>
                <a:ea typeface="Consolas"/>
                <a:cs typeface="Consolas"/>
                <a:sym typeface="Consolas"/>
              </a:rPr>
              <a:t>) {</a:t>
            </a:r>
            <a:br>
              <a:rPr lang="en" sz="950">
                <a:solidFill>
                  <a:srgbClr val="292B2C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950">
                <a:solidFill>
                  <a:srgbClr val="292B2C"/>
                </a:solidFill>
                <a:latin typeface="Consolas"/>
                <a:ea typeface="Consolas"/>
                <a:cs typeface="Consolas"/>
                <a:sym typeface="Consolas"/>
              </a:rPr>
              <a:t>            steps {</a:t>
            </a:r>
            <a:br>
              <a:rPr lang="en" sz="950">
                <a:solidFill>
                  <a:srgbClr val="292B2C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950">
                <a:solidFill>
                  <a:srgbClr val="292B2C"/>
                </a:solidFill>
                <a:latin typeface="Consolas"/>
                <a:ea typeface="Consolas"/>
                <a:cs typeface="Consolas"/>
                <a:sym typeface="Consolas"/>
              </a:rPr>
              <a:t>                echo </a:t>
            </a:r>
            <a:r>
              <a:rPr lang="en" sz="950">
                <a:solidFill>
                  <a:srgbClr val="771100"/>
                </a:solidFill>
                <a:latin typeface="Consolas"/>
                <a:ea typeface="Consolas"/>
                <a:cs typeface="Consolas"/>
                <a:sym typeface="Consolas"/>
              </a:rPr>
              <a:t>'</a:t>
            </a:r>
            <a:r>
              <a:rPr lang="en" sz="950">
                <a:solidFill>
                  <a:srgbClr val="DD2200"/>
                </a:solidFill>
                <a:latin typeface="Consolas"/>
                <a:ea typeface="Consolas"/>
                <a:cs typeface="Consolas"/>
                <a:sym typeface="Consolas"/>
              </a:rPr>
              <a:t>Deploying....</a:t>
            </a:r>
            <a:r>
              <a:rPr lang="en" sz="950">
                <a:solidFill>
                  <a:srgbClr val="771100"/>
                </a:solidFill>
                <a:latin typeface="Consolas"/>
                <a:ea typeface="Consolas"/>
                <a:cs typeface="Consolas"/>
                <a:sym typeface="Consolas"/>
              </a:rPr>
              <a:t>'</a:t>
            </a:r>
            <a:br>
              <a:rPr lang="en" sz="950">
                <a:solidFill>
                  <a:srgbClr val="292B2C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950">
                <a:solidFill>
                  <a:srgbClr val="292B2C"/>
                </a:solidFill>
                <a:latin typeface="Consolas"/>
                <a:ea typeface="Consolas"/>
                <a:cs typeface="Consolas"/>
                <a:sym typeface="Consolas"/>
              </a:rPr>
              <a:t>            }</a:t>
            </a:r>
            <a:br>
              <a:rPr lang="en" sz="950">
                <a:solidFill>
                  <a:srgbClr val="292B2C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950">
                <a:solidFill>
                  <a:srgbClr val="292B2C"/>
                </a:solidFill>
                <a:latin typeface="Consolas"/>
                <a:ea typeface="Consolas"/>
                <a:cs typeface="Consolas"/>
                <a:sym typeface="Consolas"/>
              </a:rPr>
              <a:t>        }</a:t>
            </a:r>
            <a:br>
              <a:rPr lang="en" sz="950">
                <a:solidFill>
                  <a:srgbClr val="292B2C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950">
                <a:solidFill>
                  <a:srgbClr val="292B2C"/>
                </a:solidFill>
                <a:latin typeface="Consolas"/>
                <a:ea typeface="Consolas"/>
                <a:cs typeface="Consolas"/>
                <a:sym typeface="Consolas"/>
              </a:rPr>
              <a:t>    }</a:t>
            </a:r>
            <a:br>
              <a:rPr lang="en" sz="950">
                <a:solidFill>
                  <a:srgbClr val="292B2C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950">
                <a:solidFill>
                  <a:srgbClr val="292B2C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950">
              <a:solidFill>
                <a:srgbClr val="292B2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1" name="Shape 1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37091" y="4201376"/>
            <a:ext cx="806899" cy="9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 txBox="1"/>
          <p:nvPr>
            <p:ph idx="1" type="body"/>
          </p:nvPr>
        </p:nvSpPr>
        <p:spPr>
          <a:xfrm>
            <a:off x="727650" y="3791775"/>
            <a:ext cx="7688700" cy="113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en"/>
              <a:t>Scripts </a:t>
            </a:r>
            <a:r>
              <a:rPr lang="en"/>
              <a:t>syntax depends on version of pipeline library</a:t>
            </a:r>
            <a:endParaRPr/>
          </a:p>
          <a:p>
            <a:pPr indent="-311150" lvl="0" marL="457200" rtl="0">
              <a:spcBef>
                <a:spcPts val="1000"/>
              </a:spcBef>
              <a:spcAft>
                <a:spcPts val="1000"/>
              </a:spcAft>
              <a:buSzPts val="1300"/>
              <a:buChar char="➔"/>
            </a:pPr>
            <a:r>
              <a:rPr lang="en"/>
              <a:t>Not a Groovy</a:t>
            </a:r>
            <a:r>
              <a:rPr lang="en"/>
              <a:t> </a:t>
            </a:r>
            <a:endParaRPr/>
          </a:p>
        </p:txBody>
      </p:sp>
      <p:sp>
        <p:nvSpPr>
          <p:cNvPr id="167" name="Shape 16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Pluses</a:t>
            </a:r>
            <a:endParaRPr/>
          </a:p>
        </p:txBody>
      </p:sp>
      <p:sp>
        <p:nvSpPr>
          <p:cNvPr id="168" name="Shape 168"/>
          <p:cNvSpPr txBox="1"/>
          <p:nvPr>
            <p:ph type="title"/>
          </p:nvPr>
        </p:nvSpPr>
        <p:spPr>
          <a:xfrm>
            <a:off x="727650" y="32565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Minuses</a:t>
            </a:r>
            <a:endParaRPr/>
          </a:p>
        </p:txBody>
      </p:sp>
      <p:sp>
        <p:nvSpPr>
          <p:cNvPr id="169" name="Shape 169"/>
          <p:cNvSpPr txBox="1"/>
          <p:nvPr>
            <p:ph idx="1" type="body"/>
          </p:nvPr>
        </p:nvSpPr>
        <p:spPr>
          <a:xfrm>
            <a:off x="727650" y="1989100"/>
            <a:ext cx="7688700" cy="113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en"/>
              <a:t>Easy to automate job recreation</a:t>
            </a:r>
            <a:endParaRPr/>
          </a:p>
          <a:p>
            <a:pPr indent="-311150" lvl="0" marL="457200" rtl="0">
              <a:spcBef>
                <a:spcPts val="1000"/>
              </a:spcBef>
              <a:spcAft>
                <a:spcPts val="0"/>
              </a:spcAft>
              <a:buSzPts val="1300"/>
              <a:buChar char="➔"/>
            </a:pPr>
            <a:r>
              <a:rPr lang="en"/>
              <a:t>Programmatic way of job creation</a:t>
            </a:r>
            <a:endParaRPr/>
          </a:p>
          <a:p>
            <a:pPr indent="-311150" lvl="0" marL="457200" rtl="0">
              <a:spcBef>
                <a:spcPts val="1000"/>
              </a:spcBef>
              <a:spcAft>
                <a:spcPts val="1000"/>
              </a:spcAft>
              <a:buSzPts val="1300"/>
              <a:buChar char="➔"/>
            </a:pPr>
            <a:r>
              <a:rPr lang="en"/>
              <a:t>In almost all cases each available component accessible from UI should work as described in docs</a:t>
            </a:r>
            <a:endParaRPr/>
          </a:p>
        </p:txBody>
      </p:sp>
      <p:pic>
        <p:nvPicPr>
          <p:cNvPr id="170" name="Shape 1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7091" y="4201376"/>
            <a:ext cx="806899" cy="9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/>
          <p:nvPr/>
        </p:nvSpPr>
        <p:spPr>
          <a:xfrm>
            <a:off x="0" y="4747100"/>
            <a:ext cx="9144000" cy="39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Problem overview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descr="Image result" id="176" name="Shape 1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71010" y="2337125"/>
            <a:ext cx="594542" cy="396301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Shape 177"/>
          <p:cNvSpPr txBox="1"/>
          <p:nvPr/>
        </p:nvSpPr>
        <p:spPr>
          <a:xfrm>
            <a:off x="3965850" y="2659950"/>
            <a:ext cx="1212300" cy="26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One big app</a:t>
            </a:r>
            <a:endParaRPr/>
          </a:p>
        </p:txBody>
      </p:sp>
      <p:pic>
        <p:nvPicPr>
          <p:cNvPr descr="Image result for spring boot" id="178" name="Shape 1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19500" y="1082550"/>
            <a:ext cx="396300" cy="396300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Shape 179"/>
          <p:cNvSpPr txBox="1"/>
          <p:nvPr/>
        </p:nvSpPr>
        <p:spPr>
          <a:xfrm>
            <a:off x="5954325" y="1478850"/>
            <a:ext cx="627300" cy="26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RMS</a:t>
            </a:r>
            <a:endParaRPr/>
          </a:p>
        </p:txBody>
      </p:sp>
      <p:pic>
        <p:nvPicPr>
          <p:cNvPr descr="Image result for spring boot" id="180" name="Shape 1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33100" y="1082550"/>
            <a:ext cx="396300" cy="396300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Shape 181"/>
          <p:cNvSpPr txBox="1"/>
          <p:nvPr/>
        </p:nvSpPr>
        <p:spPr>
          <a:xfrm>
            <a:off x="2545075" y="1478850"/>
            <a:ext cx="1364700" cy="26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Proxy service</a:t>
            </a:r>
            <a:endParaRPr/>
          </a:p>
        </p:txBody>
      </p:sp>
      <p:sp>
        <p:nvSpPr>
          <p:cNvPr id="182" name="Shape 182"/>
          <p:cNvSpPr txBox="1"/>
          <p:nvPr/>
        </p:nvSpPr>
        <p:spPr>
          <a:xfrm>
            <a:off x="2719350" y="3960525"/>
            <a:ext cx="627300" cy="26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ESS</a:t>
            </a:r>
            <a:endParaRPr/>
          </a:p>
        </p:txBody>
      </p:sp>
      <p:pic>
        <p:nvPicPr>
          <p:cNvPr descr="Image result for spring boot" id="183" name="Shape 1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98125" y="3564225"/>
            <a:ext cx="396300" cy="396300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Shape 184"/>
          <p:cNvSpPr txBox="1"/>
          <p:nvPr/>
        </p:nvSpPr>
        <p:spPr>
          <a:xfrm>
            <a:off x="5788875" y="3960525"/>
            <a:ext cx="1698600" cy="26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Document storage</a:t>
            </a:r>
            <a:endParaRPr/>
          </a:p>
        </p:txBody>
      </p:sp>
      <p:pic>
        <p:nvPicPr>
          <p:cNvPr descr="Image result for spring boot" id="185" name="Shape 1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37900" y="3564225"/>
            <a:ext cx="396300" cy="396300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 txBox="1"/>
          <p:nvPr/>
        </p:nvSpPr>
        <p:spPr>
          <a:xfrm>
            <a:off x="349525" y="2858100"/>
            <a:ext cx="1752000" cy="26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</a:t>
            </a:r>
            <a:r>
              <a:rPr lang="en"/>
              <a:t>obseeker jobs</a:t>
            </a:r>
            <a:endParaRPr/>
          </a:p>
        </p:txBody>
      </p:sp>
      <p:pic>
        <p:nvPicPr>
          <p:cNvPr descr="Image result for spring boot" id="187" name="Shape 1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5100" y="2461800"/>
            <a:ext cx="396300" cy="396300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Shape 188"/>
          <p:cNvSpPr txBox="1"/>
          <p:nvPr/>
        </p:nvSpPr>
        <p:spPr>
          <a:xfrm>
            <a:off x="7487475" y="2601125"/>
            <a:ext cx="627300" cy="26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Jobs</a:t>
            </a:r>
            <a:endParaRPr/>
          </a:p>
        </p:txBody>
      </p:sp>
      <p:pic>
        <p:nvPicPr>
          <p:cNvPr descr="Image result for spring boot" id="189" name="Shape 1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66250" y="2204825"/>
            <a:ext cx="396300" cy="396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" id="190" name="Shape 1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71010" y="283250"/>
            <a:ext cx="594542" cy="396301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Shape 191"/>
          <p:cNvSpPr txBox="1"/>
          <p:nvPr/>
        </p:nvSpPr>
        <p:spPr>
          <a:xfrm>
            <a:off x="4041900" y="613425"/>
            <a:ext cx="1060200" cy="26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Backoffice</a:t>
            </a:r>
            <a:endParaRPr/>
          </a:p>
        </p:txBody>
      </p:sp>
      <p:pic>
        <p:nvPicPr>
          <p:cNvPr id="192" name="Shape 19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37091" y="3804976"/>
            <a:ext cx="806899" cy="9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 txBox="1"/>
          <p:nvPr>
            <p:ph type="title"/>
          </p:nvPr>
        </p:nvSpPr>
        <p:spPr>
          <a:xfrm>
            <a:off x="730000" y="1318650"/>
            <a:ext cx="3300900" cy="178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Shared library</a:t>
            </a:r>
            <a:endParaRPr/>
          </a:p>
        </p:txBody>
      </p:sp>
      <p:pic>
        <p:nvPicPr>
          <p:cNvPr descr="Image result for jenkins" id="198" name="Shape 1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45100" y="1766763"/>
            <a:ext cx="889075" cy="8890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e Steroidtocat" id="199" name="Shape 1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09962" y="1766775"/>
            <a:ext cx="889075" cy="8890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0" name="Shape 200"/>
          <p:cNvCxnSpPr>
            <a:endCxn id="198" idx="3"/>
          </p:cNvCxnSpPr>
          <p:nvPr/>
        </p:nvCxnSpPr>
        <p:spPr>
          <a:xfrm rot="10800000">
            <a:off x="5834175" y="2211300"/>
            <a:ext cx="1815000" cy="29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descr="the Megacat v2" id="201" name="Shape 20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54838" y="319350"/>
            <a:ext cx="999300" cy="999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e Constructocat" id="202" name="Shape 20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882400" y="3148600"/>
            <a:ext cx="944175" cy="9441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3" name="Shape 203"/>
          <p:cNvCxnSpPr/>
          <p:nvPr/>
        </p:nvCxnSpPr>
        <p:spPr>
          <a:xfrm rot="10800000">
            <a:off x="5900250" y="2615675"/>
            <a:ext cx="1815000" cy="1065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4" name="Shape 204"/>
          <p:cNvCxnSpPr/>
          <p:nvPr/>
        </p:nvCxnSpPr>
        <p:spPr>
          <a:xfrm flipH="1">
            <a:off x="5819550" y="1065450"/>
            <a:ext cx="1866300" cy="78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5" name="Shape 205"/>
          <p:cNvSpPr txBox="1"/>
          <p:nvPr/>
        </p:nvSpPr>
        <p:spPr>
          <a:xfrm rot="-1451486">
            <a:off x="6016652" y="1105776"/>
            <a:ext cx="1661840" cy="21310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Shared library</a:t>
            </a:r>
            <a:endParaRPr/>
          </a:p>
        </p:txBody>
      </p:sp>
      <p:sp>
        <p:nvSpPr>
          <p:cNvPr id="206" name="Shape 206"/>
          <p:cNvSpPr txBox="1"/>
          <p:nvPr/>
        </p:nvSpPr>
        <p:spPr>
          <a:xfrm rot="1241">
            <a:off x="5976843" y="1924978"/>
            <a:ext cx="1661700" cy="2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Shared library</a:t>
            </a:r>
            <a:endParaRPr/>
          </a:p>
        </p:txBody>
      </p:sp>
      <p:sp>
        <p:nvSpPr>
          <p:cNvPr id="207" name="Shape 207"/>
          <p:cNvSpPr txBox="1"/>
          <p:nvPr/>
        </p:nvSpPr>
        <p:spPr>
          <a:xfrm rot="1796086">
            <a:off x="6041219" y="2865515"/>
            <a:ext cx="1661678" cy="21329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Shared library</a:t>
            </a:r>
            <a:endParaRPr/>
          </a:p>
        </p:txBody>
      </p:sp>
      <p:pic>
        <p:nvPicPr>
          <p:cNvPr id="208" name="Shape 20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443342" y="4269300"/>
            <a:ext cx="700660" cy="88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Shape 2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60850" y="1655000"/>
            <a:ext cx="6221350" cy="2918375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Shape 214"/>
          <p:cNvSpPr txBox="1"/>
          <p:nvPr>
            <p:ph type="title"/>
          </p:nvPr>
        </p:nvSpPr>
        <p:spPr>
          <a:xfrm>
            <a:off x="730000" y="1318650"/>
            <a:ext cx="3300900" cy="178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Structure</a:t>
            </a:r>
            <a:endParaRPr/>
          </a:p>
        </p:txBody>
      </p:sp>
      <p:pic>
        <p:nvPicPr>
          <p:cNvPr id="215" name="Shape 2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43342" y="4269300"/>
            <a:ext cx="700660" cy="88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 txBox="1"/>
          <p:nvPr>
            <p:ph type="title"/>
          </p:nvPr>
        </p:nvSpPr>
        <p:spPr>
          <a:xfrm>
            <a:off x="729450" y="1291175"/>
            <a:ext cx="2978700" cy="20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Import library</a:t>
            </a:r>
            <a:endParaRPr/>
          </a:p>
        </p:txBody>
      </p:sp>
      <p:pic>
        <p:nvPicPr>
          <p:cNvPr id="221" name="Shape 2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43342" y="4269300"/>
            <a:ext cx="700660" cy="8890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nfiguring a Global Pipeline Library" id="222" name="Shape 2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08150" y="634900"/>
            <a:ext cx="5308425" cy="2169475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Shape 223"/>
          <p:cNvSpPr txBox="1"/>
          <p:nvPr/>
        </p:nvSpPr>
        <p:spPr>
          <a:xfrm>
            <a:off x="3282425" y="2996650"/>
            <a:ext cx="3000000" cy="20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solidFill>
                  <a:srgbClr val="00007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@Library</a:t>
            </a:r>
            <a:r>
              <a:rPr lang="en" sz="950">
                <a:solidFill>
                  <a:srgbClr val="292B2C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950">
                <a:solidFill>
                  <a:srgbClr val="7711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</a:t>
            </a:r>
            <a:r>
              <a:rPr lang="en" sz="950">
                <a:solidFill>
                  <a:srgbClr val="DD22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my-shared-library</a:t>
            </a:r>
            <a:r>
              <a:rPr lang="en" sz="950">
                <a:solidFill>
                  <a:srgbClr val="7711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</a:t>
            </a:r>
            <a:r>
              <a:rPr lang="en" sz="950">
                <a:solidFill>
                  <a:srgbClr val="292B2C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_</a:t>
            </a:r>
            <a:br>
              <a:rPr lang="en" sz="950">
                <a:solidFill>
                  <a:srgbClr val="292B2C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950">
                <a:solidFill>
                  <a:srgbClr val="77777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/* Using a version specifier, such as branch, tag, etc */</a:t>
            </a:r>
            <a:br>
              <a:rPr lang="en" sz="950">
                <a:solidFill>
                  <a:srgbClr val="292B2C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950">
                <a:solidFill>
                  <a:srgbClr val="00007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@Library</a:t>
            </a:r>
            <a:r>
              <a:rPr lang="en" sz="950">
                <a:solidFill>
                  <a:srgbClr val="292B2C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950">
                <a:solidFill>
                  <a:srgbClr val="7711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</a:t>
            </a:r>
            <a:r>
              <a:rPr lang="en" sz="950">
                <a:solidFill>
                  <a:srgbClr val="DD22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my-shared-library@1.0</a:t>
            </a:r>
            <a:r>
              <a:rPr lang="en" sz="950">
                <a:solidFill>
                  <a:srgbClr val="7711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</a:t>
            </a:r>
            <a:r>
              <a:rPr lang="en" sz="950">
                <a:solidFill>
                  <a:srgbClr val="292B2C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_</a:t>
            </a:r>
            <a:br>
              <a:rPr lang="en" sz="950">
                <a:solidFill>
                  <a:srgbClr val="292B2C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950">
                <a:solidFill>
                  <a:srgbClr val="77777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/* Accessing multiple libraries with one statement */</a:t>
            </a:r>
            <a:br>
              <a:rPr lang="en" sz="950">
                <a:solidFill>
                  <a:srgbClr val="292B2C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950">
                <a:solidFill>
                  <a:srgbClr val="00007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@Library</a:t>
            </a:r>
            <a:r>
              <a:rPr lang="en" sz="950">
                <a:solidFill>
                  <a:srgbClr val="292B2C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([</a:t>
            </a:r>
            <a:r>
              <a:rPr lang="en" sz="950">
                <a:solidFill>
                  <a:srgbClr val="7711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</a:t>
            </a:r>
            <a:r>
              <a:rPr lang="en" sz="950">
                <a:solidFill>
                  <a:srgbClr val="DD22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my-shared-library</a:t>
            </a:r>
            <a:r>
              <a:rPr lang="en" sz="950">
                <a:solidFill>
                  <a:srgbClr val="7711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</a:t>
            </a:r>
            <a:r>
              <a:rPr lang="en" sz="950">
                <a:solidFill>
                  <a:srgbClr val="292B2C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50">
                <a:solidFill>
                  <a:srgbClr val="7711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</a:t>
            </a:r>
            <a:r>
              <a:rPr lang="en" sz="950">
                <a:solidFill>
                  <a:srgbClr val="DD22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otherlib@abc1234</a:t>
            </a:r>
            <a:r>
              <a:rPr lang="en" sz="950">
                <a:solidFill>
                  <a:srgbClr val="7711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</a:t>
            </a:r>
            <a:r>
              <a:rPr lang="en" sz="950">
                <a:solidFill>
                  <a:srgbClr val="292B2C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 _</a:t>
            </a:r>
            <a:endParaRPr sz="950">
              <a:solidFill>
                <a:srgbClr val="292B2C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50">
              <a:solidFill>
                <a:srgbClr val="292B2C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solidFill>
                  <a:srgbClr val="292B2C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library </a:t>
            </a:r>
            <a:r>
              <a:rPr lang="en" sz="950">
                <a:solidFill>
                  <a:srgbClr val="7711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</a:t>
            </a:r>
            <a:r>
              <a:rPr lang="en" sz="950">
                <a:solidFill>
                  <a:srgbClr val="DD22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my-shared-library</a:t>
            </a:r>
            <a:r>
              <a:rPr lang="en" sz="950">
                <a:solidFill>
                  <a:srgbClr val="7711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</a:t>
            </a:r>
            <a:endParaRPr sz="950">
              <a:solidFill>
                <a:srgbClr val="292B2C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24" name="Shape 224"/>
          <p:cNvSpPr txBox="1"/>
          <p:nvPr/>
        </p:nvSpPr>
        <p:spPr>
          <a:xfrm>
            <a:off x="6221625" y="25159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solidFill>
                  <a:srgbClr val="00007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@Library</a:t>
            </a:r>
            <a:r>
              <a:rPr lang="en" sz="950">
                <a:solidFill>
                  <a:srgbClr val="292B2C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950">
                <a:solidFill>
                  <a:srgbClr val="7711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</a:t>
            </a:r>
            <a:r>
              <a:rPr lang="en" sz="950">
                <a:solidFill>
                  <a:srgbClr val="DD22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somelib</a:t>
            </a:r>
            <a:r>
              <a:rPr lang="en" sz="950">
                <a:solidFill>
                  <a:srgbClr val="7711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</a:t>
            </a:r>
            <a:r>
              <a:rPr lang="en" sz="950">
                <a:solidFill>
                  <a:srgbClr val="292B2C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br>
              <a:rPr lang="en" sz="950">
                <a:solidFill>
                  <a:srgbClr val="292B2C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b="1" lang="en" sz="950">
                <a:solidFill>
                  <a:srgbClr val="0088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import</a:t>
            </a:r>
            <a:r>
              <a:rPr lang="en" sz="950">
                <a:solidFill>
                  <a:srgbClr val="292B2C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" sz="950">
                <a:solidFill>
                  <a:srgbClr val="BB4444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com.mycorp.pipeline.somelib.UsefulClass</a:t>
            </a:r>
            <a:endParaRPr b="1" sz="950">
              <a:solidFill>
                <a:srgbClr val="BB4444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50">
              <a:solidFill>
                <a:srgbClr val="BB4444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solidFill>
                  <a:srgbClr val="292B2C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library(</a:t>
            </a:r>
            <a:r>
              <a:rPr lang="en" sz="950">
                <a:solidFill>
                  <a:srgbClr val="7711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</a:t>
            </a:r>
            <a:r>
              <a:rPr lang="en" sz="950">
                <a:solidFill>
                  <a:srgbClr val="DD22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my-shared-library</a:t>
            </a:r>
            <a:r>
              <a:rPr lang="en" sz="950">
                <a:solidFill>
                  <a:srgbClr val="7711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</a:t>
            </a:r>
            <a:r>
              <a:rPr lang="en" sz="950">
                <a:solidFill>
                  <a:srgbClr val="292B2C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).com.mycorp.pipeline.Utils.someStaticMethod()</a:t>
            </a:r>
            <a:endParaRPr sz="950">
              <a:solidFill>
                <a:srgbClr val="292B2C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50">
              <a:solidFill>
                <a:srgbClr val="BB4444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25" name="Shape 225"/>
          <p:cNvSpPr txBox="1"/>
          <p:nvPr/>
        </p:nvSpPr>
        <p:spPr>
          <a:xfrm>
            <a:off x="3488500" y="2804375"/>
            <a:ext cx="1764900" cy="4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vars/</a:t>
            </a:r>
            <a:endParaRPr/>
          </a:p>
        </p:txBody>
      </p:sp>
      <p:sp>
        <p:nvSpPr>
          <p:cNvPr id="226" name="Shape 226"/>
          <p:cNvSpPr txBox="1"/>
          <p:nvPr/>
        </p:nvSpPr>
        <p:spPr>
          <a:xfrm>
            <a:off x="6221625" y="2884200"/>
            <a:ext cx="2794800" cy="6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src/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До сих пор не понял как это работает</a:t>
            </a:r>
            <a:endParaRPr sz="11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